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8" r:id="rId4"/>
    <p:sldId id="270" r:id="rId5"/>
    <p:sldId id="269" r:id="rId6"/>
    <p:sldId id="263" r:id="rId7"/>
    <p:sldId id="265" r:id="rId8"/>
    <p:sldId id="262" r:id="rId9"/>
    <p:sldId id="264" r:id="rId10"/>
    <p:sldId id="267" r:id="rId11"/>
    <p:sldId id="259" r:id="rId12"/>
    <p:sldId id="271"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initials="S" lastIdx="24" clrIdx="0">
    <p:extLst>
      <p:ext uri="{19B8F6BF-5375-455C-9EA6-DF929625EA0E}">
        <p15:presenceInfo xmlns:p15="http://schemas.microsoft.com/office/powerpoint/2012/main" xmlns="" userId="Stephanie" providerId="None"/>
      </p:ext>
    </p:extLst>
  </p:cmAuthor>
  <p:cmAuthor id="2" name="Kate Lockwood" initials="K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003" autoAdjust="0"/>
    <p:restoredTop sz="94660" autoAdjust="0"/>
  </p:normalViewPr>
  <p:slideViewPr>
    <p:cSldViewPr snapToGrid="0">
      <p:cViewPr varScale="1">
        <p:scale>
          <a:sx n="73" d="100"/>
          <a:sy n="73" d="100"/>
        </p:scale>
        <p:origin x="-5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878" y="144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03T07:27:05.726" idx="6">
    <p:pos x="10" y="10"/>
    <p:text>Kate, this is great! I think that although faculty may recreate their own slides, these could serve as inspiration for them.. especially if you could flush out HOW you implement these things.. like how do you set you your ice breaker, what impacts/ benefits have you seen. How you make sure not to divide the class by gender, race, ethnicity, etc. Do you see retention in women in your courses with activities such as this?</p:text>
    <p:extLst>
      <p:ext uri="{C676402C-5697-4E1C-873F-D02D1690AC5C}">
        <p15:threadingInfo xmlns:p15="http://schemas.microsoft.com/office/powerpoint/2012/main" xmlns="" timeZoneBias="360"/>
      </p:ext>
    </p:extLst>
  </p:cm>
  <p:cm authorId="1" dt="2016-06-03T07:39:47.851" idx="11">
    <p:pos x="-7" y="320"/>
    <p:text>Another thought, since much of this could be covered in one place, you could write up a short implementation paper.. how do you implement these things effectively while also broadening participation... Here is the link to the guidelines and to a sample implementation paper we have in the collection:</p:text>
    <p:extLst mod="1">
      <p:ext uri="{C676402C-5697-4E1C-873F-D02D1690AC5C}">
        <p15:threadingInfo xmlns:p15="http://schemas.microsoft.com/office/powerpoint/2012/main" xmlns="" timeZoneBias="360">
          <p15:parentCm authorId="1" idx="6"/>
        </p15:threadingInfo>
      </p:ext>
    </p:extLst>
  </p:cm>
  <p:cm authorId="1" dt="2016-06-03T07:41:06.801" idx="14">
    <p:pos x="18" y="970"/>
    <p:text>https://www.engage-csedu.org/sites/default/files/UsingDNAinCS1-ImplementationPaper_2.pdf</p:text>
    <p:extLst mod="1">
      <p:ext uri="{C676402C-5697-4E1C-873F-D02D1690AC5C}">
        <p15:threadingInfo xmlns:p15="http://schemas.microsoft.com/office/powerpoint/2012/main" xmlns="" timeZoneBias="360">
          <p15:parentCm authorId="1" idx="6"/>
        </p15:threadingInfo>
      </p:ext>
    </p:extLst>
  </p:cm>
  <p:cm authorId="1" dt="2016-06-03T07:40:38.010" idx="13">
    <p:pos x="43" y="767"/>
    <p:text>Sample implementation paper:</p:text>
    <p:extLst mod="1">
      <p:ext uri="{C676402C-5697-4E1C-873F-D02D1690AC5C}">
        <p15:threadingInfo xmlns:p15="http://schemas.microsoft.com/office/powerpoint/2012/main" xmlns="" timeZoneBias="360">
          <p15:parentCm authorId="1" idx="6"/>
        </p15:threadingInfo>
      </p:ext>
    </p:extLst>
  </p:cm>
  <p:cm authorId="1" dt="2016-06-03T07:40:26.934" idx="12">
    <p:pos x="-7" y="507"/>
    <p:text>Implementation paper: https://docs.google.com/document/d/1D89QAab-dBlU1BKj02hXP_In7tdSp1zAQjxM1O2PBbs/edit#heading=h.6lexcskgfo8h</p:text>
    <p:extLst mod="1">
      <p:ext uri="{C676402C-5697-4E1C-873F-D02D1690AC5C}">
        <p15:threadingInfo xmlns:p15="http://schemas.microsoft.com/office/powerpoint/2012/main" xmlns="" timeZoneBias="360">
          <p15:parentCm authorId="1" idx="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6-03T07:22:05.819" idx="1">
    <p:pos x="18" y="10"/>
    <p:text>icebreakers align with growing an inclusive student community and more specifically encouraging student interaction.</p:text>
    <p:extLst mod="1">
      <p:ext uri="{C676402C-5697-4E1C-873F-D02D1690AC5C}">
        <p15:threadingInfo xmlns:p15="http://schemas.microsoft.com/office/powerpoint/2012/main" xmlns="" timeZoneBias="360"/>
      </p:ext>
    </p:extLst>
  </p:cm>
  <p:cm authorId="1" dt="2016-06-03T07:24:08.643" idx="2">
    <p:pos x="10" y="270"/>
    <p:text>Perhaps in the notes of this ppt you could give your reasoning for doing ice breakers and the impacts you have seen from doing this... perhaps you have a class that  works together nicely, have a lower drop out rate, or you have students who more often ask questions of you and other students?</p:text>
    <p:extLst mod="1">
      <p:ext uri="{C676402C-5697-4E1C-873F-D02D1690AC5C}">
        <p15:threadingInfo xmlns:p15="http://schemas.microsoft.com/office/powerpoint/2012/main" xmlns="" timeZoneBias="360">
          <p15:parentCm authorId="1" idx="1"/>
        </p15:threadingInfo>
      </p:ext>
    </p:extLst>
  </p:cm>
  <p:cm authorId="1" dt="2016-06-03T07:24:32.126" idx="3">
    <p:pos x="10" y="539"/>
    <p:text>https://www.engage-csedu.org/engagement/grow-inclusive-student-community/encourage-student-interaction</p:text>
    <p:extLst mod="1">
      <p:ext uri="{C676402C-5697-4E1C-873F-D02D1690AC5C}">
        <p15:threadingInfo xmlns:p15="http://schemas.microsoft.com/office/powerpoint/2012/main" xmlns="" timeZoneBias="360">
          <p15:parentCm authorId="1" idx="1"/>
        </p15:threadingInfo>
      </p:ext>
    </p:extLst>
  </p:cm>
  <p:cm authorId="1" dt="2016-06-03T07:24:44.171" idx="4">
    <p:pos x="18" y="907"/>
    <p:text>How do you make sure it will not provide a division? the classroom environment and how you manage this activity is probably the reason it works, but perhaps new faculty members should know more about HOW you do it.... if that makes sense.</p:text>
    <p:extLst mod="1">
      <p:ext uri="{C676402C-5697-4E1C-873F-D02D1690AC5C}">
        <p15:threadingInfo xmlns:p15="http://schemas.microsoft.com/office/powerpoint/2012/main" xmlns="" timeZoneBias="36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6-03T07:25:58.151" idx="5">
    <p:pos x="1795" y="1710"/>
    <p:text>Giving students choice aligns well with making it matter and more specifically Student Choice https://www.engage-csedu.org/engagement/make-it-matter/incorporate-student-choice</p:text>
    <p:extLst>
      <p:ext uri="{C676402C-5697-4E1C-873F-D02D1690AC5C}">
        <p15:threadingInfo xmlns:p15="http://schemas.microsoft.com/office/powerpoint/2012/main" xmlns=""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6-03T07:35:47.136" idx="7">
    <p:pos x="10" y="10"/>
    <p:text>How is this discussed? In class? Other options could be a survey where you share the results or a clicker in class, if you have them.</p:text>
    <p:extLst>
      <p:ext uri="{C676402C-5697-4E1C-873F-D02D1690AC5C}">
        <p15:threadingInfo xmlns:p15="http://schemas.microsoft.com/office/powerpoint/2012/main" xmlns="" timeZoneBias="360"/>
      </p:ext>
    </p:extLst>
  </p:cm>
  <p:cm authorId="1" dt="2016-06-03T07:36:23.928" idx="8">
    <p:pos x="10" y="106"/>
    <p:text>Office hours or discussed in student break out groups?</p:text>
    <p:extLst>
      <p:ext uri="{C676402C-5697-4E1C-873F-D02D1690AC5C}">
        <p15:threadingInfo xmlns:p15="http://schemas.microsoft.com/office/powerpoint/2012/main" xmlns="" timeZoneBias="360">
          <p15:parentCm authorId="1" idx="7"/>
        </p15:threadingInfo>
      </p:ext>
    </p:extLst>
  </p:cm>
  <p:cm authorId="1" dt="2016-06-03T07:38:51.246" idx="10">
    <p:pos x="10" y="202"/>
    <p:text>Could align with student effective encouragement.. to see this, an annotation of how you respond to these questions, what feedback you give them would be helpful.. perhaps in the notes?</p:text>
    <p:extLst>
      <p:ext uri="{C676402C-5697-4E1C-873F-D02D1690AC5C}">
        <p15:threadingInfo xmlns:p15="http://schemas.microsoft.com/office/powerpoint/2012/main" xmlns="" timeZoneBias="360">
          <p15:parentCm authorId="1"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6-03T07:36:33.217" idx="9">
    <p:pos x="10" y="10"/>
    <p:text>So you may get comments here from social scientists that men are good at football and women at cooking... try to avoid stereotypes if possible and find things gender neutral. WHat is men like cooking.. will they see themselves here?</p:text>
    <p:extLst>
      <p:ext uri="{C676402C-5697-4E1C-873F-D02D1690AC5C}">
        <p15:threadingInfo xmlns:p15="http://schemas.microsoft.com/office/powerpoint/2012/main" xmlns="" timeZoneBias="360"/>
      </p:ext>
    </p:extLst>
  </p:cm>
  <p:cm authorId="1" dt="2016-06-03T07:42:31.884" idx="15">
    <p:pos x="10" y="106"/>
    <p:text>Here is the EP we are pointing to for more discussion on avoiding stereotypes:</p:text>
    <p:extLst>
      <p:ext uri="{C676402C-5697-4E1C-873F-D02D1690AC5C}">
        <p15:threadingInfo xmlns:p15="http://schemas.microsoft.com/office/powerpoint/2012/main" xmlns="" timeZoneBias="360">
          <p15:parentCm authorId="1" idx="9"/>
        </p15:threadingInfo>
      </p:ext>
    </p:extLst>
  </p:cm>
  <p:cm authorId="1" dt="2016-06-03T07:43:03.382" idx="16">
    <p:pos x="10" y="202"/>
    <p:text>https://www.engage-csedu.org/engagement/build-student-confidence-professional-identity</p:text>
    <p:extLst>
      <p:ext uri="{C676402C-5697-4E1C-873F-D02D1690AC5C}">
        <p15:threadingInfo xmlns:p15="http://schemas.microsoft.com/office/powerpoint/2012/main" xmlns="" timeZoneBias="360">
          <p15:parentCm authorId="1" idx="9"/>
        </p15:threadingInfo>
      </p:ext>
    </p:extLst>
  </p:cm>
  <p:cm authorId="1" dt="2016-06-03T07:43:06.910" idx="17">
    <p:pos x="10" y="298"/>
    <p:text>and:</p:text>
    <p:extLst>
      <p:ext uri="{C676402C-5697-4E1C-873F-D02D1690AC5C}">
        <p15:threadingInfo xmlns:p15="http://schemas.microsoft.com/office/powerpoint/2012/main" xmlns="" timeZoneBias="360">
          <p15:parentCm authorId="1" idx="9"/>
        </p15:threadingInfo>
      </p:ext>
    </p:extLst>
  </p:cm>
  <p:cm authorId="1" dt="2016-06-03T07:43:34.149" idx="18">
    <p:pos x="10" y="394"/>
    <p:text>https://www.engage-csedu.org/engagement/build-student-confidence-professional-identity/mitigate-stereotype-threat</p:text>
    <p:extLst>
      <p:ext uri="{C676402C-5697-4E1C-873F-D02D1690AC5C}">
        <p15:threadingInfo xmlns:p15="http://schemas.microsoft.com/office/powerpoint/2012/main" xmlns="" timeZoneBias="360">
          <p15:parentCm authorId="1" idx="9"/>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6-03T07:43:50.566" idx="19">
    <p:pos x="10" y="10"/>
    <p:text>This is great. Perhaps more about the flipped model could be provided in the implementation paper and/ or annotated notes for a faculty member.</p:text>
    <p:extLst>
      <p:ext uri="{C676402C-5697-4E1C-873F-D02D1690AC5C}">
        <p15:threadingInfo xmlns:p15="http://schemas.microsoft.com/office/powerpoint/2012/main" xmlns="" timeZoneBias="360"/>
      </p:ext>
    </p:extLst>
  </p:cm>
  <p:cm authorId="1" dt="2016-06-03T07:44:53.232" idx="20">
    <p:pos x="10" y="106"/>
    <p:text>This may also help to facilitate faculty/ student interaction IN class? Facilitate student study groups outside of class? What have you observed?</p:text>
    <p:extLst>
      <p:ext uri="{C676402C-5697-4E1C-873F-D02D1690AC5C}">
        <p15:threadingInfo xmlns:p15="http://schemas.microsoft.com/office/powerpoint/2012/main" xmlns="" timeZoneBias="360">
          <p15:parentCm authorId="1" idx="19"/>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6-03T07:45:16.956" idx="21">
    <p:pos x="10" y="10"/>
    <p:text>This is funny!</p:text>
    <p:extLst>
      <p:ext uri="{C676402C-5697-4E1C-873F-D02D1690AC5C}">
        <p15:threadingInfo xmlns:p15="http://schemas.microsoft.com/office/powerpoint/2012/main" xmlns=""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6-03T07:45:39.564" idx="22">
    <p:pos x="10" y="10"/>
    <p:text>Perhaps take this opportunity to address any misconceptions about the field of CS... anyone can be a computer scientists, look at the different options and careers...</p:text>
    <p:extLst>
      <p:ext uri="{C676402C-5697-4E1C-873F-D02D1690AC5C}">
        <p15:threadingInfo xmlns:p15="http://schemas.microsoft.com/office/powerpoint/2012/main" xmlns="" timeZoneBias="360"/>
      </p:ext>
    </p:extLst>
  </p:cm>
  <p:cm authorId="1" dt="2016-06-03T07:46:35.536" idx="23">
    <p:pos x="10" y="106"/>
    <p:text>https://www.engage-csedu.org/engagement/make-it-matter/address-misconceptions-about-field-cs</p:text>
    <p:extLst>
      <p:ext uri="{C676402C-5697-4E1C-873F-D02D1690AC5C}">
        <p15:threadingInfo xmlns:p15="http://schemas.microsoft.com/office/powerpoint/2012/main" xmlns="" timeZoneBias="360">
          <p15:parentCm authorId="1" idx="22"/>
        </p15:threadingInfo>
      </p:ext>
    </p:extLst>
  </p:cm>
  <p:cm authorId="1" dt="2016-06-03T07:47:03.018" idx="24">
    <p:pos x="10" y="202"/>
    <p:text>Perhaps pointing to this reference: https://www.ncwit.org/project/entrepreneurial-heroes</p:text>
    <p:extLst>
      <p:ext uri="{C676402C-5697-4E1C-873F-D02D1690AC5C}">
        <p15:threadingInfo xmlns:p15="http://schemas.microsoft.com/office/powerpoint/2012/main" xmlns="" timeZoneBias="360">
          <p15:parentCm authorId="1" idx="2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198A7-6227-4AA3-86E2-45D0CB0BCC3C}" type="datetimeFigureOut">
              <a:rPr lang="en-US"/>
              <a:pPr/>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C1D83-42A3-44E7-9550-86CDC26D51A6}" type="slidenum">
              <a:rPr lang="en-US"/>
              <a:pPr/>
              <a:t>‹#›</a:t>
            </a:fld>
            <a:endParaRPr lang="en-US"/>
          </a:p>
        </p:txBody>
      </p:sp>
    </p:spTree>
    <p:extLst>
      <p:ext uri="{BB962C8B-B14F-4D97-AF65-F5344CB8AC3E}">
        <p14:creationId xmlns:p14="http://schemas.microsoft.com/office/powerpoint/2010/main" xmlns="" val="253374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klockwood@spa.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C1D83-42A3-44E7-9550-86CDC26D51A6}" type="slidenum">
              <a:rPr lang="en-US"/>
              <a:pPr/>
              <a:t>1</a:t>
            </a:fld>
            <a:endParaRPr lang="en-US"/>
          </a:p>
        </p:txBody>
      </p:sp>
    </p:spTree>
    <p:extLst>
      <p:ext uri="{BB962C8B-B14F-4D97-AF65-F5344CB8AC3E}">
        <p14:creationId xmlns:p14="http://schemas.microsoft.com/office/powerpoint/2010/main" xmlns="" val="322725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exhaustively cover the syllabus on the first day as I devote most of the time to the ice breaker activities and the meme creation. I do give the students a quiz on the syll</a:t>
            </a:r>
            <a:r>
              <a:rPr lang="en-US" dirty="0" smtClean="0"/>
              <a:t>abus before the second day of class and let them know that they are responsible for everything it contains</a:t>
            </a:r>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a:pPr/>
              <a:t>11</a:t>
            </a:fld>
            <a:endParaRPr lang="en-US"/>
          </a:p>
        </p:txBody>
      </p:sp>
    </p:spTree>
    <p:extLst>
      <p:ext uri="{BB962C8B-B14F-4D97-AF65-F5344CB8AC3E}">
        <p14:creationId xmlns:p14="http://schemas.microsoft.com/office/powerpoint/2010/main" xmlns="" val="14200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C1D83-42A3-44E7-9550-86CDC26D51A6}" type="slidenum">
              <a:rPr lang="en-US"/>
              <a:pPr/>
              <a:t>12</a:t>
            </a:fld>
            <a:endParaRPr lang="en-US"/>
          </a:p>
        </p:txBody>
      </p:sp>
    </p:spTree>
    <p:extLst>
      <p:ext uri="{BB962C8B-B14F-4D97-AF65-F5344CB8AC3E}">
        <p14:creationId xmlns:p14="http://schemas.microsoft.com/office/powerpoint/2010/main" xmlns="" val="291427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C1D83-42A3-44E7-9550-86CDC26D51A6}" type="slidenum">
              <a:rPr lang="en-US"/>
              <a:pPr/>
              <a:t>13</a:t>
            </a:fld>
            <a:endParaRPr lang="en-US"/>
          </a:p>
        </p:txBody>
      </p:sp>
    </p:spTree>
    <p:extLst>
      <p:ext uri="{BB962C8B-B14F-4D97-AF65-F5344CB8AC3E}">
        <p14:creationId xmlns:p14="http://schemas.microsoft.com/office/powerpoint/2010/main" xmlns="" val="110392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C1D83-42A3-44E7-9550-86CDC26D51A6}" type="slidenum">
              <a:rPr lang="en-US"/>
              <a:pPr/>
              <a:t>2</a:t>
            </a:fld>
            <a:endParaRPr lang="en-US"/>
          </a:p>
        </p:txBody>
      </p:sp>
    </p:spTree>
    <p:extLst>
      <p:ext uri="{BB962C8B-B14F-4D97-AF65-F5344CB8AC3E}">
        <p14:creationId xmlns:p14="http://schemas.microsoft.com/office/powerpoint/2010/main" xmlns="" val="296919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spend a lot of time on the first day of class doing ice breakers. This allows me to get to know a little bit about the students and it also starts to get the students comfortable with each other. Since I use pai</a:t>
            </a:r>
            <a:r>
              <a:rPr lang="en-US" dirty="0" smtClean="0"/>
              <a:t>r programming and group work throughout the semester, I want the students to feel comfortable working with anyone in the class. </a:t>
            </a:r>
          </a:p>
          <a:p>
            <a:endParaRPr lang="en-US" dirty="0" smtClean="0"/>
          </a:p>
          <a:p>
            <a:r>
              <a:rPr lang="en-US" dirty="0" smtClean="0"/>
              <a:t>We go through each of these options one at a time. These are the warm up questions about year in school, major, etc. I will ask follow up questions (for example, after I go through all the majors, if I notice a student didn’t stand up, I’ll as about their major). </a:t>
            </a:r>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a:pPr/>
              <a:t>3</a:t>
            </a:fld>
            <a:endParaRPr lang="en-US"/>
          </a:p>
        </p:txBody>
      </p:sp>
    </p:spTree>
    <p:extLst>
      <p:ext uri="{BB962C8B-B14F-4D97-AF65-F5344CB8AC3E}">
        <p14:creationId xmlns:p14="http://schemas.microsoft.com/office/powerpoint/2010/main" xmlns="" val="39302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institution </a:t>
            </a:r>
            <a:r>
              <a:rPr lang="en-US" dirty="0" smtClean="0"/>
              <a:t>draws heavily from our geographic area. If that isn’t true of your institution you might want to change these questions a little. Again, I ask follow ups, particularly if students are from outside the state or the US. Some times I’ll also ask what kind of grad school students are considering. I find that the success of this activity depends on being engaged with the student answers.</a:t>
            </a:r>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a:pPr/>
              <a:t>4</a:t>
            </a:fld>
            <a:endParaRPr lang="en-US"/>
          </a:p>
        </p:txBody>
      </p:sp>
    </p:spTree>
    <p:extLst>
      <p:ext uri="{BB962C8B-B14F-4D97-AF65-F5344CB8AC3E}">
        <p14:creationId xmlns:p14="http://schemas.microsoft.com/office/powerpoint/2010/main" xmlns="" val="29536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I use these slides in is a required programming course for non-majors, I acknowledge that most of the students wouldn’t take it if it weren’t a requirement and let them know that’s ok and that part of my job during the semester is to convince them that they not only need my class, but the next one in the sequence (which is not required).</a:t>
            </a:r>
          </a:p>
          <a:p>
            <a:endParaRPr lang="en-US" dirty="0" smtClean="0"/>
          </a:p>
          <a:p>
            <a:r>
              <a:rPr lang="en-US" dirty="0" smtClean="0"/>
              <a:t>I dwell a bit on the “taken a CS class/written a program” question. Almost none of my students have any prior experience. I want them to see that the same is true of their classmates. I point out that </a:t>
            </a:r>
            <a:r>
              <a:rPr lang="en-US" dirty="0" smtClean="0"/>
              <a:t>since so few people have prior experience it means that if one student has a question it is likely that other students would like to ask the same thing. </a:t>
            </a:r>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a:pPr/>
              <a:t>5</a:t>
            </a:fld>
            <a:endParaRPr lang="en-US"/>
          </a:p>
        </p:txBody>
      </p:sp>
    </p:spTree>
    <p:extLst>
      <p:ext uri="{BB962C8B-B14F-4D97-AF65-F5344CB8AC3E}">
        <p14:creationId xmlns:p14="http://schemas.microsoft.com/office/powerpoint/2010/main" xmlns="" val="412610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activity is designed to get students problem solving on the first day. Most students will have seen a meme but will not have created one. I purposely do not give explicit instructions on how to do this tasks/what tools to use. I want the students to try to figure it out on their own and to figure out what resources are available to them. We talk about how this process is similar to how they might approach problems in class after they finish the activity.</a:t>
            </a:r>
          </a:p>
          <a:p>
            <a:endParaRPr lang="en-US" dirty="0" smtClean="0"/>
          </a:p>
          <a:p>
            <a:r>
              <a:rPr lang="en-US" dirty="0" smtClean="0"/>
              <a:t>After all of the memes have been uploaded to the forum on our LMS, we go through them as a class. If someone has something interesting on their meme, I’ll ask a follow up question. My goals here are to get students to feel comfortable in class and to start to create a sense of community. For example, if someone has a picture of a lake and their meme says “I went to the cabin” I might ask where the cabin is.</a:t>
            </a:r>
          </a:p>
          <a:p>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we go through all the memes, we have a group discussion. </a:t>
            </a:r>
          </a:p>
          <a:p>
            <a:endParaRPr lang="en-US" dirty="0" smtClean="0"/>
          </a:p>
          <a:p>
            <a:r>
              <a:rPr lang="en-US" dirty="0" smtClean="0"/>
              <a:t>Very few student have made a meme before so I talk about how that is similar to the fact that very few students have previously taken a programming course.</a:t>
            </a:r>
          </a:p>
          <a:p>
            <a:endParaRPr lang="en-US" dirty="0" smtClean="0"/>
          </a:p>
          <a:p>
            <a:r>
              <a:rPr lang="en-US" dirty="0" smtClean="0"/>
              <a:t>Then we talk about how students found help. Usually this is (1) other students (2) Google (3) asking me. We talk about how successful each strategy was. Then we talk about how to responsibly use the Internet (for example, it is totally fine to Google “how to  make a meme” to understand the concepts needed but it would not be ok to Google “find a meme about winter vacation” and then turn in someone else’s work as my own – I also talk about how it would probably be pretty obvious too).</a:t>
            </a:r>
          </a:p>
          <a:p>
            <a:endParaRPr lang="en-US" dirty="0" smtClean="0"/>
          </a:p>
          <a:p>
            <a:r>
              <a:rPr lang="en-US" dirty="0" smtClean="0"/>
              <a:t>I also  make sure that at some point we talk about how if a student didn’t know how to make a meme, they could break the big project (make a meme) into smaller steps (e.g. find a picture). </a:t>
            </a:r>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I talk about strategies for success in learning programming. I try to make two main points </a:t>
            </a:r>
          </a:p>
          <a:p>
            <a:endParaRPr lang="en-US" dirty="0" smtClean="0"/>
          </a:p>
          <a:p>
            <a:pPr marL="228600" indent="-228600">
              <a:buAutoNum type="arabicParenBoth"/>
            </a:pPr>
            <a:r>
              <a:rPr lang="en-US" dirty="0" smtClean="0"/>
              <a:t>Students need to shift from a “study” mindset to a “practice” mindset. I tell students that all assessments in our class are open book, so if they are just reading notes or trying to memorize things, they are studying incorrectly. That the only way to get good at programming is to get in there and try things out. I say that programming is like driving – you wouldn’t want to be out on the road with a bunch of people who had learned how to drive only by reading a book. </a:t>
            </a:r>
          </a:p>
          <a:p>
            <a:pPr marL="228600" indent="-228600">
              <a:buAutoNum type="arabicParenBoth"/>
            </a:pPr>
            <a:endParaRPr lang="en-US" dirty="0" smtClean="0"/>
          </a:p>
          <a:p>
            <a:pPr marL="228600" indent="-228600">
              <a:buAutoNum type="arabicParenBoth"/>
            </a:pPr>
            <a:r>
              <a:rPr lang="en-US" dirty="0" smtClean="0"/>
              <a:t>That they should EXPECT to make mistakes. I talk about how in sports or music you don’t learn by doing things perfectly, but by making mistakes and then learning how to correct. I tell students that when we work on in class problems,  I WANT them to make mistakes. Throughout the semester we spend a lot of time talking about how to work through mistakes and how to pick solid test cases that let you thoroughly test your code.</a:t>
            </a:r>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few slides cover how my classroom works. I use the inverted classroom in my introductory programming classes. If you are interested in learning more about how I use the inverted classroom, I have a teaching paper outlining the basics. I am also happy to chat </a:t>
            </a:r>
            <a:r>
              <a:rPr lang="en-US" dirty="0" smtClean="0">
                <a:hlinkClick r:id="rId3"/>
              </a:rPr>
              <a:t>klockwood@spa.edu</a:t>
            </a:r>
            <a:endParaRPr lang="en-US" dirty="0" smtClean="0"/>
          </a:p>
          <a:p>
            <a:endParaRPr lang="en-US" smtClean="0"/>
          </a:p>
          <a:p>
            <a:endParaRPr lang="en-US" dirty="0"/>
          </a:p>
        </p:txBody>
      </p:sp>
      <p:sp>
        <p:nvSpPr>
          <p:cNvPr id="4" name="Slide Number Placeholder 3"/>
          <p:cNvSpPr>
            <a:spLocks noGrp="1"/>
          </p:cNvSpPr>
          <p:nvPr>
            <p:ph type="sldNum" sz="quarter" idx="10"/>
          </p:nvPr>
        </p:nvSpPr>
        <p:spPr/>
        <p:txBody>
          <a:bodyPr/>
          <a:lstStyle/>
          <a:p>
            <a:fld id="{9A6C1D83-42A3-44E7-9550-86CDC26D51A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6B38BE-BE8F-43DB-AF06-F513C91D4AD3}"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378231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B38BE-BE8F-43DB-AF06-F513C91D4AD3}"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123597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B38BE-BE8F-43DB-AF06-F513C91D4AD3}"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254933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6B38BE-BE8F-43DB-AF06-F513C91D4AD3}"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139031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B38BE-BE8F-43DB-AF06-F513C91D4AD3}" type="datetimeFigureOut">
              <a:rPr lang="en-US" smtClean="0"/>
              <a:pPr/>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377630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6B38BE-BE8F-43DB-AF06-F513C91D4AD3}" type="datetimeFigureOut">
              <a:rPr lang="en-US" smtClean="0"/>
              <a:pPr/>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258525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6B38BE-BE8F-43DB-AF06-F513C91D4AD3}" type="datetimeFigureOut">
              <a:rPr lang="en-US" smtClean="0"/>
              <a:pPr/>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371649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6B38BE-BE8F-43DB-AF06-F513C91D4AD3}" type="datetimeFigureOut">
              <a:rPr lang="en-US" smtClean="0"/>
              <a:pPr/>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53548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B38BE-BE8F-43DB-AF06-F513C91D4AD3}" type="datetimeFigureOut">
              <a:rPr lang="en-US" smtClean="0"/>
              <a:pPr/>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40964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B38BE-BE8F-43DB-AF06-F513C91D4AD3}" type="datetimeFigureOut">
              <a:rPr lang="en-US" smtClean="0"/>
              <a:pPr/>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244692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B38BE-BE8F-43DB-AF06-F513C91D4AD3}" type="datetimeFigureOut">
              <a:rPr lang="en-US" smtClean="0"/>
              <a:pPr/>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305712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B38BE-BE8F-43DB-AF06-F513C91D4AD3}" type="datetimeFigureOut">
              <a:rPr lang="en-US" smtClean="0"/>
              <a:pPr/>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E23-86F9-4D80-ADF8-65D1587C6934}" type="slidenum">
              <a:rPr lang="en-US" smtClean="0"/>
              <a:pPr/>
              <a:t>‹#›</a:t>
            </a:fld>
            <a:endParaRPr lang="en-US"/>
          </a:p>
        </p:txBody>
      </p:sp>
    </p:spTree>
    <p:extLst>
      <p:ext uri="{BB962C8B-B14F-4D97-AF65-F5344CB8AC3E}">
        <p14:creationId xmlns:p14="http://schemas.microsoft.com/office/powerpoint/2010/main" xmlns="" val="311206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d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hyperlink" Target="https://www.youtube.com/watch?v=GWSZ1DKjNz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416" y="372555"/>
            <a:ext cx="9144000" cy="2387600"/>
          </a:xfrm>
        </p:spPr>
        <p:txBody>
          <a:bodyPr/>
          <a:lstStyle/>
          <a:p>
            <a:r>
              <a:rPr lang="en-US" b="1" dirty="0"/>
              <a:t>CISC 130 – Section 3</a:t>
            </a:r>
          </a:p>
        </p:txBody>
      </p:sp>
      <p:sp>
        <p:nvSpPr>
          <p:cNvPr id="3" name="Subtitle 2"/>
          <p:cNvSpPr>
            <a:spLocks noGrp="1"/>
          </p:cNvSpPr>
          <p:nvPr>
            <p:ph type="subTitle" idx="1"/>
          </p:nvPr>
        </p:nvSpPr>
        <p:spPr>
          <a:xfrm>
            <a:off x="1423416" y="2760155"/>
            <a:ext cx="9144000" cy="1655762"/>
          </a:xfrm>
        </p:spPr>
        <p:txBody>
          <a:bodyPr/>
          <a:lstStyle/>
          <a:p>
            <a:r>
              <a:rPr lang="en-US" b="1" dirty="0"/>
              <a:t>Day 1</a:t>
            </a:r>
            <a:r>
              <a:rPr lang="en-US" dirty="0"/>
              <a:t>: </a:t>
            </a:r>
            <a:r>
              <a:rPr lang="en-US" i="1" dirty="0"/>
              <a:t>Welcome to the first day of class!</a:t>
            </a:r>
          </a:p>
        </p:txBody>
      </p:sp>
      <p:sp>
        <p:nvSpPr>
          <p:cNvPr id="4" name="TextBox 3"/>
          <p:cNvSpPr txBox="1"/>
          <p:nvPr/>
        </p:nvSpPr>
        <p:spPr>
          <a:xfrm>
            <a:off x="2862072" y="3769586"/>
            <a:ext cx="8028432" cy="646331"/>
          </a:xfrm>
          <a:prstGeom prst="rect">
            <a:avLst/>
          </a:prstGeom>
          <a:noFill/>
        </p:spPr>
        <p:txBody>
          <a:bodyPr wrap="square" rtlCol="0">
            <a:spAutoFit/>
          </a:bodyPr>
          <a:lstStyle/>
          <a:p>
            <a:r>
              <a:rPr lang="en-US" dirty="0"/>
              <a:t>Please sit anywhere you like</a:t>
            </a:r>
          </a:p>
          <a:p>
            <a:r>
              <a:rPr lang="en-US" dirty="0"/>
              <a:t>If you are not officially registered for the course, please come see me</a:t>
            </a:r>
          </a:p>
        </p:txBody>
      </p:sp>
    </p:spTree>
    <p:extLst>
      <p:ext uri="{BB962C8B-B14F-4D97-AF65-F5344CB8AC3E}">
        <p14:creationId xmlns:p14="http://schemas.microsoft.com/office/powerpoint/2010/main" xmlns="" val="269346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class details</a:t>
            </a:r>
          </a:p>
        </p:txBody>
      </p:sp>
      <p:sp>
        <p:nvSpPr>
          <p:cNvPr id="3" name="Content Placeholder 2"/>
          <p:cNvSpPr>
            <a:spLocks noGrp="1"/>
          </p:cNvSpPr>
          <p:nvPr>
            <p:ph idx="1"/>
          </p:nvPr>
        </p:nvSpPr>
        <p:spPr/>
        <p:txBody>
          <a:bodyPr>
            <a:normAutofit lnSpcReduction="10000"/>
          </a:bodyPr>
          <a:lstStyle/>
          <a:p>
            <a:r>
              <a:rPr lang="en-US" dirty="0"/>
              <a:t>No REQUIRED text book</a:t>
            </a:r>
          </a:p>
          <a:p>
            <a:pPr lvl="1"/>
            <a:r>
              <a:rPr lang="en-US" dirty="0"/>
              <a:t>If you like learning from textbooks, great! I am happy to make some recommendations</a:t>
            </a:r>
          </a:p>
          <a:p>
            <a:pPr lvl="1"/>
            <a:endParaRPr lang="en-US" dirty="0"/>
          </a:p>
          <a:p>
            <a:r>
              <a:rPr lang="en-US" dirty="0"/>
              <a:t>Check Blackboard DAILY</a:t>
            </a:r>
          </a:p>
          <a:p>
            <a:pPr lvl="1"/>
            <a:r>
              <a:rPr lang="en-US" dirty="0"/>
              <a:t>All course information and work will be posted on Blackboard</a:t>
            </a:r>
          </a:p>
          <a:p>
            <a:pPr lvl="1"/>
            <a:r>
              <a:rPr lang="en-US" dirty="0"/>
              <a:t>You are responsible for all deadlines and assignments posted</a:t>
            </a:r>
          </a:p>
          <a:p>
            <a:pPr lvl="1"/>
            <a:endParaRPr lang="en-US" dirty="0"/>
          </a:p>
          <a:p>
            <a:r>
              <a:rPr lang="en-US" dirty="0"/>
              <a:t> Communication</a:t>
            </a:r>
          </a:p>
          <a:p>
            <a:pPr lvl="1"/>
            <a:r>
              <a:rPr lang="en-US" dirty="0"/>
              <a:t>Please use your official St. Thomas email</a:t>
            </a:r>
          </a:p>
          <a:p>
            <a:pPr lvl="1"/>
            <a:r>
              <a:rPr lang="en-US" dirty="0"/>
              <a:t>aklockwood@stthomas.edu</a:t>
            </a:r>
          </a:p>
        </p:txBody>
      </p:sp>
    </p:spTree>
    <p:extLst>
      <p:ext uri="{BB962C8B-B14F-4D97-AF65-F5344CB8AC3E}">
        <p14:creationId xmlns:p14="http://schemas.microsoft.com/office/powerpoint/2010/main" xmlns="" val="232972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18" y="154110"/>
            <a:ext cx="10515600" cy="1325563"/>
          </a:xfrm>
        </p:spPr>
        <p:txBody>
          <a:bodyPr/>
          <a:lstStyle/>
          <a:p>
            <a:r>
              <a:rPr lang="en-US" dirty="0"/>
              <a:t>It’s Probably on the syllabus ….</a:t>
            </a:r>
          </a:p>
        </p:txBody>
      </p:sp>
      <p:pic>
        <p:nvPicPr>
          <p:cNvPr id="2050" name="Picture 2" descr="http://phdcomics.com/comics/archive/phd051013s.gif"/>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499" y="1216761"/>
            <a:ext cx="7652238" cy="45785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7350368" y="5532437"/>
            <a:ext cx="4032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or Blackboard</a:t>
            </a:r>
          </a:p>
        </p:txBody>
      </p:sp>
    </p:spTree>
    <p:extLst>
      <p:ext uri="{BB962C8B-B14F-4D97-AF65-F5344CB8AC3E}">
        <p14:creationId xmlns:p14="http://schemas.microsoft.com/office/powerpoint/2010/main" xmlns="" val="30780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tomorrow</a:t>
            </a:r>
          </a:p>
        </p:txBody>
      </p:sp>
      <p:sp>
        <p:nvSpPr>
          <p:cNvPr id="3" name="Content Placeholder 2"/>
          <p:cNvSpPr>
            <a:spLocks noGrp="1"/>
          </p:cNvSpPr>
          <p:nvPr>
            <p:ph idx="1"/>
          </p:nvPr>
        </p:nvSpPr>
        <p:spPr/>
        <p:txBody>
          <a:bodyPr/>
          <a:lstStyle/>
          <a:p>
            <a:r>
              <a:rPr lang="en-US" dirty="0"/>
              <a:t>Make sure you check Blackboard</a:t>
            </a:r>
          </a:p>
          <a:p>
            <a:r>
              <a:rPr lang="en-US" dirty="0"/>
              <a:t>There is a pre-class workbook</a:t>
            </a:r>
          </a:p>
          <a:p>
            <a:pPr lvl="1"/>
            <a:r>
              <a:rPr lang="en-US" dirty="0"/>
              <a:t>Each of these should take 15-45 minutes</a:t>
            </a:r>
          </a:p>
          <a:p>
            <a:pPr lvl="1"/>
            <a:r>
              <a:rPr lang="en-US" dirty="0"/>
              <a:t>Introduce the topic that will be covered that day</a:t>
            </a:r>
          </a:p>
          <a:p>
            <a:pPr lvl="1"/>
            <a:r>
              <a:rPr lang="en-US" dirty="0"/>
              <a:t>Needs to be finished </a:t>
            </a:r>
            <a:r>
              <a:rPr lang="en-US" i="1" dirty="0"/>
              <a:t>before </a:t>
            </a:r>
            <a:r>
              <a:rPr lang="en-US" dirty="0"/>
              <a:t>class starts</a:t>
            </a:r>
          </a:p>
        </p:txBody>
      </p:sp>
    </p:spTree>
    <p:extLst>
      <p:ext uri="{BB962C8B-B14F-4D97-AF65-F5344CB8AC3E}">
        <p14:creationId xmlns:p14="http://schemas.microsoft.com/office/powerpoint/2010/main" xmlns="" val="168720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programming?</a:t>
            </a:r>
          </a:p>
        </p:txBody>
      </p:sp>
      <p:sp>
        <p:nvSpPr>
          <p:cNvPr id="3" name="Content Placeholder 2"/>
          <p:cNvSpPr>
            <a:spLocks noGrp="1"/>
          </p:cNvSpPr>
          <p:nvPr>
            <p:ph idx="1"/>
          </p:nvPr>
        </p:nvSpPr>
        <p:spPr/>
        <p:txBody>
          <a:bodyPr/>
          <a:lstStyle/>
          <a:p>
            <a:r>
              <a:rPr lang="en-US" dirty="0"/>
              <a:t>Why are you here?</a:t>
            </a:r>
          </a:p>
          <a:p>
            <a:r>
              <a:rPr lang="en-US" dirty="0">
                <a:hlinkClick r:id="rId3"/>
              </a:rPr>
              <a:t>http://code.org/</a:t>
            </a:r>
            <a:endParaRPr lang="en-US" dirty="0"/>
          </a:p>
          <a:p>
            <a:endParaRPr lang="en-US" dirty="0"/>
          </a:p>
          <a:p>
            <a:r>
              <a:rPr lang="en-US" dirty="0"/>
              <a:t>Can you learn programming?</a:t>
            </a:r>
          </a:p>
          <a:p>
            <a:r>
              <a:rPr lang="en-US" dirty="0">
                <a:hlinkClick r:id="rId4"/>
              </a:rPr>
              <a:t>https://www.youtube.com/watch?v=GWSZ1DKjNzY</a:t>
            </a:r>
            <a:endParaRPr lang="en-US" dirty="0"/>
          </a:p>
          <a:p>
            <a:endParaRPr lang="en-US" dirty="0"/>
          </a:p>
        </p:txBody>
      </p:sp>
    </p:spTree>
    <p:extLst>
      <p:ext uri="{BB962C8B-B14F-4D97-AF65-F5344CB8AC3E}">
        <p14:creationId xmlns:p14="http://schemas.microsoft.com/office/powerpoint/2010/main" xmlns="" val="21310663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Quick Introductions</a:t>
            </a:r>
            <a:endParaRPr lang="en-US" b="1" dirty="0"/>
          </a:p>
        </p:txBody>
      </p:sp>
      <p:sp>
        <p:nvSpPr>
          <p:cNvPr id="5" name="Content Placeholder 4"/>
          <p:cNvSpPr>
            <a:spLocks noGrp="1"/>
          </p:cNvSpPr>
          <p:nvPr>
            <p:ph sz="half" idx="1"/>
          </p:nvPr>
        </p:nvSpPr>
        <p:spPr/>
        <p:txBody>
          <a:bodyPr/>
          <a:lstStyle/>
          <a:p>
            <a:r>
              <a:rPr lang="en-US" dirty="0"/>
              <a:t>Name</a:t>
            </a:r>
          </a:p>
        </p:txBody>
      </p:sp>
      <p:pic>
        <p:nvPicPr>
          <p:cNvPr id="3" name="Picture 2" descr="http://www.michaelleestallard.com/wp-content/uploads/Hello-My-Name-Is-Name-Bad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5433" y="1690688"/>
            <a:ext cx="4164456" cy="30266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289737" y="2907792"/>
            <a:ext cx="3355848" cy="1446550"/>
          </a:xfrm>
          <a:prstGeom prst="rect">
            <a:avLst/>
          </a:prstGeom>
          <a:noFill/>
        </p:spPr>
        <p:txBody>
          <a:bodyPr wrap="square" rtlCol="0">
            <a:spAutoFit/>
          </a:bodyPr>
          <a:lstStyle/>
          <a:p>
            <a:pPr algn="ctr"/>
            <a:r>
              <a:rPr lang="en-US" sz="4400" dirty="0">
                <a:latin typeface="Segoe Print" panose="02000600000000000000" pitchFamily="2" charset="0"/>
              </a:rPr>
              <a:t>Professor Lockwood</a:t>
            </a:r>
          </a:p>
        </p:txBody>
      </p:sp>
    </p:spTree>
    <p:extLst>
      <p:ext uri="{BB962C8B-B14F-4D97-AF65-F5344CB8AC3E}">
        <p14:creationId xmlns:p14="http://schemas.microsoft.com/office/powerpoint/2010/main" xmlns="" val="199655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Stand up if </a:t>
            </a:r>
            <a:r>
              <a:rPr lang="en-US" b="1" dirty="0"/>
              <a:t>….</a:t>
            </a:r>
          </a:p>
        </p:txBody>
      </p:sp>
      <p:sp>
        <p:nvSpPr>
          <p:cNvPr id="6" name="Content Placeholder 5"/>
          <p:cNvSpPr>
            <a:spLocks noGrp="1"/>
          </p:cNvSpPr>
          <p:nvPr>
            <p:ph idx="1"/>
          </p:nvPr>
        </p:nvSpPr>
        <p:spPr>
          <a:xfrm>
            <a:off x="838200" y="1825624"/>
            <a:ext cx="10515600" cy="4729179"/>
          </a:xfrm>
        </p:spPr>
        <p:txBody>
          <a:bodyPr>
            <a:normAutofit fontScale="92500" lnSpcReduction="10000"/>
          </a:bodyPr>
          <a:lstStyle/>
          <a:p>
            <a:r>
              <a:rPr lang="en-US" dirty="0"/>
              <a:t>You are a freshman</a:t>
            </a:r>
          </a:p>
          <a:p>
            <a:r>
              <a:rPr lang="en-US" dirty="0"/>
              <a:t>You are a sophomore</a:t>
            </a:r>
          </a:p>
          <a:p>
            <a:r>
              <a:rPr lang="en-US" dirty="0"/>
              <a:t>You are a junior</a:t>
            </a:r>
          </a:p>
          <a:p>
            <a:r>
              <a:rPr lang="en-US" dirty="0"/>
              <a:t>You are a senior</a:t>
            </a:r>
          </a:p>
          <a:p>
            <a:r>
              <a:rPr lang="en-US" dirty="0"/>
              <a:t>You are majoring in mechanical engineering</a:t>
            </a:r>
          </a:p>
          <a:p>
            <a:r>
              <a:rPr lang="en-US" dirty="0"/>
              <a:t>You are majoring in electrical engineering</a:t>
            </a:r>
          </a:p>
          <a:p>
            <a:r>
              <a:rPr lang="en-US" dirty="0"/>
              <a:t>You are majoring in computer engineering</a:t>
            </a:r>
          </a:p>
          <a:p>
            <a:r>
              <a:rPr lang="en-US" dirty="0"/>
              <a:t>You are majoring in computer science</a:t>
            </a:r>
          </a:p>
          <a:p>
            <a:r>
              <a:rPr lang="en-US" dirty="0"/>
              <a:t>You are majoring in actuarial </a:t>
            </a:r>
            <a:r>
              <a:rPr lang="en-US" dirty="0" smtClean="0"/>
              <a:t>science</a:t>
            </a:r>
          </a:p>
          <a:p>
            <a:r>
              <a:rPr lang="en-US" dirty="0" smtClean="0"/>
              <a:t>You are undeclared</a:t>
            </a:r>
            <a:endParaRPr lang="en-US" dirty="0"/>
          </a:p>
        </p:txBody>
      </p:sp>
    </p:spTree>
    <p:extLst>
      <p:ext uri="{BB962C8B-B14F-4D97-AF65-F5344CB8AC3E}">
        <p14:creationId xmlns:p14="http://schemas.microsoft.com/office/powerpoint/2010/main" xmlns="" val="5794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Stand up if </a:t>
            </a:r>
            <a:r>
              <a:rPr lang="en-US" b="1" dirty="0"/>
              <a:t>….</a:t>
            </a:r>
          </a:p>
        </p:txBody>
      </p:sp>
      <p:sp>
        <p:nvSpPr>
          <p:cNvPr id="6" name="Content Placeholder 5"/>
          <p:cNvSpPr>
            <a:spLocks noGrp="1"/>
          </p:cNvSpPr>
          <p:nvPr>
            <p:ph idx="1"/>
          </p:nvPr>
        </p:nvSpPr>
        <p:spPr/>
        <p:txBody>
          <a:bodyPr>
            <a:normAutofit/>
          </a:bodyPr>
          <a:lstStyle/>
          <a:p>
            <a:r>
              <a:rPr lang="en-US" dirty="0"/>
              <a:t>You are (originally) from the twin cities</a:t>
            </a:r>
          </a:p>
          <a:p>
            <a:r>
              <a:rPr lang="en-US" dirty="0"/>
              <a:t>You are (originally) from a suburb</a:t>
            </a:r>
          </a:p>
          <a:p>
            <a:r>
              <a:rPr lang="en-US" dirty="0"/>
              <a:t>You are (originally) from Minnesota</a:t>
            </a:r>
          </a:p>
          <a:p>
            <a:r>
              <a:rPr lang="en-US" dirty="0"/>
              <a:t>You are (originally) from Wisconsin</a:t>
            </a:r>
          </a:p>
          <a:p>
            <a:r>
              <a:rPr lang="en-US" dirty="0"/>
              <a:t>You are (originally) from elsewhere in the US</a:t>
            </a:r>
          </a:p>
          <a:p>
            <a:r>
              <a:rPr lang="en-US" dirty="0"/>
              <a:t>You are (originally) from another country</a:t>
            </a:r>
          </a:p>
          <a:p>
            <a:r>
              <a:rPr lang="en-US" dirty="0"/>
              <a:t>You want an industry job after graduation</a:t>
            </a:r>
          </a:p>
          <a:p>
            <a:r>
              <a:rPr lang="en-US" dirty="0"/>
              <a:t>You think you might go to grad school</a:t>
            </a:r>
          </a:p>
        </p:txBody>
      </p:sp>
    </p:spTree>
    <p:extLst>
      <p:ext uri="{BB962C8B-B14F-4D97-AF65-F5344CB8AC3E}">
        <p14:creationId xmlns:p14="http://schemas.microsoft.com/office/powerpoint/2010/main" xmlns="" val="7531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Stand up if </a:t>
            </a:r>
            <a:r>
              <a:rPr lang="en-US" b="1" dirty="0"/>
              <a:t>….</a:t>
            </a:r>
          </a:p>
        </p:txBody>
      </p:sp>
      <p:sp>
        <p:nvSpPr>
          <p:cNvPr id="6" name="Content Placeholder 5"/>
          <p:cNvSpPr>
            <a:spLocks noGrp="1"/>
          </p:cNvSpPr>
          <p:nvPr>
            <p:ph idx="1"/>
          </p:nvPr>
        </p:nvSpPr>
        <p:spPr/>
        <p:txBody>
          <a:bodyPr>
            <a:normAutofit lnSpcReduction="10000"/>
          </a:bodyPr>
          <a:lstStyle/>
          <a:p>
            <a:r>
              <a:rPr lang="en-US" dirty="0"/>
              <a:t>You are only taking this class because it is required</a:t>
            </a:r>
          </a:p>
          <a:p>
            <a:r>
              <a:rPr lang="en-US" dirty="0"/>
              <a:t>You think it will be useful to learn computer science for your career</a:t>
            </a:r>
          </a:p>
          <a:p>
            <a:r>
              <a:rPr lang="en-US" dirty="0"/>
              <a:t>You have taken a computer science class before</a:t>
            </a:r>
          </a:p>
          <a:p>
            <a:r>
              <a:rPr lang="en-US" dirty="0"/>
              <a:t>You have written a computer program before</a:t>
            </a:r>
          </a:p>
          <a:p>
            <a:r>
              <a:rPr lang="en-US" dirty="0"/>
              <a:t>You have never written a computer program before</a:t>
            </a:r>
          </a:p>
          <a:p>
            <a:r>
              <a:rPr lang="en-US" dirty="0"/>
              <a:t>You like group work</a:t>
            </a:r>
          </a:p>
          <a:p>
            <a:r>
              <a:rPr lang="en-US" dirty="0"/>
              <a:t>You hate group work</a:t>
            </a:r>
          </a:p>
          <a:p>
            <a:r>
              <a:rPr lang="en-US" dirty="0"/>
              <a:t>You are worried it will be hard to learn programming</a:t>
            </a:r>
          </a:p>
          <a:p>
            <a:r>
              <a:rPr lang="en-US" dirty="0"/>
              <a:t>You’ve heard this class is super-hard</a:t>
            </a:r>
          </a:p>
          <a:p>
            <a:endParaRPr lang="en-US" dirty="0"/>
          </a:p>
        </p:txBody>
      </p:sp>
    </p:spTree>
    <p:extLst>
      <p:ext uri="{BB962C8B-B14F-4D97-AF65-F5344CB8AC3E}">
        <p14:creationId xmlns:p14="http://schemas.microsoft.com/office/powerpoint/2010/main" xmlns="" val="36405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Part II</a:t>
            </a:r>
          </a:p>
        </p:txBody>
      </p:sp>
      <p:sp>
        <p:nvSpPr>
          <p:cNvPr id="5" name="Content Placeholder 4"/>
          <p:cNvSpPr>
            <a:spLocks noGrp="1"/>
          </p:cNvSpPr>
          <p:nvPr>
            <p:ph idx="1"/>
          </p:nvPr>
        </p:nvSpPr>
        <p:spPr>
          <a:xfrm>
            <a:off x="838200" y="1825625"/>
            <a:ext cx="4648200" cy="4351338"/>
          </a:xfrm>
        </p:spPr>
        <p:txBody>
          <a:bodyPr>
            <a:normAutofit fontScale="92500"/>
          </a:bodyPr>
          <a:lstStyle/>
          <a:p>
            <a:r>
              <a:rPr lang="en-US" dirty="0"/>
              <a:t>Create a meme</a:t>
            </a:r>
          </a:p>
          <a:p>
            <a:r>
              <a:rPr lang="en-US" dirty="0"/>
              <a:t>Use any picture (a) of you or (b) you took</a:t>
            </a:r>
          </a:p>
          <a:p>
            <a:r>
              <a:rPr lang="en-US" dirty="0"/>
              <a:t>In the text, include your name and something you did over winter break/J-term</a:t>
            </a:r>
          </a:p>
          <a:p>
            <a:r>
              <a:rPr lang="en-US" dirty="0"/>
              <a:t>Upload to forum on Blackboard</a:t>
            </a:r>
          </a:p>
          <a:p>
            <a:r>
              <a:rPr lang="en-US" dirty="0"/>
              <a:t>Take note of any problems/questions you have while working on this</a:t>
            </a:r>
          </a:p>
        </p:txBody>
      </p:sp>
      <p:pic>
        <p:nvPicPr>
          <p:cNvPr id="4" name="Picture 2" descr="http://sd.keepcalm-o-matic.co.uk/i/hi-i-am-olaf-and-i-like-warm-hug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6335" y="1690688"/>
            <a:ext cx="3408372" cy="39764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971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p>
        </p:txBody>
      </p:sp>
      <p:sp>
        <p:nvSpPr>
          <p:cNvPr id="5" name="Content Placeholder 4"/>
          <p:cNvSpPr>
            <a:spLocks noGrp="1"/>
          </p:cNvSpPr>
          <p:nvPr>
            <p:ph idx="1"/>
          </p:nvPr>
        </p:nvSpPr>
        <p:spPr>
          <a:xfrm>
            <a:off x="838200" y="1402114"/>
            <a:ext cx="10515600" cy="5046812"/>
          </a:xfrm>
        </p:spPr>
        <p:txBody>
          <a:bodyPr>
            <a:normAutofit fontScale="92500" lnSpcReduction="20000"/>
          </a:bodyPr>
          <a:lstStyle/>
          <a:p>
            <a:r>
              <a:rPr lang="en-US" dirty="0"/>
              <a:t>Had you made a meme before this assignment</a:t>
            </a:r>
            <a:r>
              <a:rPr lang="en-US" dirty="0" smtClean="0"/>
              <a:t>?</a:t>
            </a:r>
          </a:p>
          <a:p>
            <a:pPr marL="0" indent="0">
              <a:buNone/>
            </a:pPr>
            <a:endParaRPr lang="en-US" dirty="0"/>
          </a:p>
          <a:p>
            <a:r>
              <a:rPr lang="en-US" dirty="0"/>
              <a:t>What questions did you have / what information did you need</a:t>
            </a:r>
            <a:r>
              <a:rPr lang="en-US" dirty="0" smtClean="0"/>
              <a:t>?</a:t>
            </a:r>
          </a:p>
          <a:p>
            <a:pPr lvl="1"/>
            <a:r>
              <a:rPr lang="en-US" dirty="0" smtClean="0"/>
              <a:t>How did you find a picture? Did you have any problems?</a:t>
            </a:r>
          </a:p>
          <a:p>
            <a:pPr lvl="1"/>
            <a:r>
              <a:rPr lang="en-US" dirty="0" smtClean="0"/>
              <a:t>How did you add the text? How did you know what program to use? Did you have any problems?</a:t>
            </a:r>
          </a:p>
          <a:p>
            <a:pPr lvl="1"/>
            <a:r>
              <a:rPr lang="en-US" dirty="0" smtClean="0"/>
              <a:t>Did you have any problems adding the completed meme to the forum?</a:t>
            </a:r>
          </a:p>
          <a:p>
            <a:pPr lvl="1"/>
            <a:r>
              <a:rPr lang="en-US" dirty="0" smtClean="0"/>
              <a:t>How and where did you save your work?</a:t>
            </a:r>
            <a:endParaRPr lang="en-US" dirty="0"/>
          </a:p>
          <a:p>
            <a:pPr lvl="1"/>
            <a:endParaRPr lang="en-US" dirty="0" smtClean="0"/>
          </a:p>
          <a:p>
            <a:r>
              <a:rPr lang="en-US" dirty="0" smtClean="0"/>
              <a:t>How </a:t>
            </a:r>
            <a:r>
              <a:rPr lang="en-US" dirty="0"/>
              <a:t>did you find the information you needed</a:t>
            </a:r>
            <a:r>
              <a:rPr lang="en-US" dirty="0" smtClean="0"/>
              <a:t>?</a:t>
            </a:r>
          </a:p>
          <a:p>
            <a:pPr lvl="1"/>
            <a:r>
              <a:rPr lang="en-US" dirty="0" smtClean="0"/>
              <a:t>What strategies did you use to work through problems you encountered?</a:t>
            </a:r>
          </a:p>
          <a:p>
            <a:pPr lvl="1"/>
            <a:r>
              <a:rPr lang="en-US" dirty="0" smtClean="0"/>
              <a:t>Which of these strategies do you think will be helpful for work in this class?</a:t>
            </a:r>
          </a:p>
          <a:p>
            <a:pPr lvl="1"/>
            <a:endParaRPr lang="en-US" dirty="0"/>
          </a:p>
          <a:p>
            <a:r>
              <a:rPr lang="en-US" dirty="0" smtClean="0"/>
              <a:t>Did everyone finish at the </a:t>
            </a:r>
            <a:r>
              <a:rPr lang="en-US" smtClean="0"/>
              <a:t>same time?</a:t>
            </a:r>
            <a:endParaRPr lang="en-US" dirty="0" smtClean="0"/>
          </a:p>
          <a:p>
            <a:pPr lvl="1"/>
            <a:endParaRPr lang="en-US" dirty="0"/>
          </a:p>
        </p:txBody>
      </p:sp>
    </p:spTree>
    <p:extLst>
      <p:ext uri="{BB962C8B-B14F-4D97-AF65-F5344CB8AC3E}">
        <p14:creationId xmlns:p14="http://schemas.microsoft.com/office/powerpoint/2010/main" xmlns="" val="279765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get good at programming</a:t>
            </a:r>
          </a:p>
        </p:txBody>
      </p:sp>
      <p:pic>
        <p:nvPicPr>
          <p:cNvPr id="4" name="Picture 3"/>
          <p:cNvPicPr>
            <a:picLocks noChangeAspect="1"/>
          </p:cNvPicPr>
          <p:nvPr/>
        </p:nvPicPr>
        <p:blipFill>
          <a:blip r:embed="rId3" cstate="print"/>
          <a:stretch>
            <a:fillRect/>
          </a:stretch>
        </p:blipFill>
        <p:spPr>
          <a:xfrm>
            <a:off x="614645" y="1710918"/>
            <a:ext cx="3036102" cy="3826537"/>
          </a:xfrm>
          <a:prstGeom prst="rect">
            <a:avLst/>
          </a:prstGeom>
        </p:spPr>
      </p:pic>
      <p:pic>
        <p:nvPicPr>
          <p:cNvPr id="14338" name="Picture 2" descr="http://www2.pictures.zimbio.com/pc/Serena+Williams+USA+wins+first+round+match+cIHEqKGebcRx.jpg"/>
          <p:cNvPicPr>
            <a:picLocks noChangeAspect="1" noChangeArrowheads="1"/>
          </p:cNvPicPr>
          <p:nvPr/>
        </p:nvPicPr>
        <p:blipFill>
          <a:blip r:embed="rId4" cstate="print"/>
          <a:srcRect/>
          <a:stretch>
            <a:fillRect/>
          </a:stretch>
        </p:blipFill>
        <p:spPr bwMode="auto">
          <a:xfrm>
            <a:off x="3965760" y="2201004"/>
            <a:ext cx="4146275" cy="3057068"/>
          </a:xfrm>
          <a:prstGeom prst="rect">
            <a:avLst/>
          </a:prstGeom>
          <a:noFill/>
        </p:spPr>
      </p:pic>
      <p:pic>
        <p:nvPicPr>
          <p:cNvPr id="14340" name="Picture 4" descr="http://global.unc.edu/files/2013/03/yo-yo-ma.jpg"/>
          <p:cNvPicPr>
            <a:picLocks noChangeAspect="1" noChangeArrowheads="1"/>
          </p:cNvPicPr>
          <p:nvPr/>
        </p:nvPicPr>
        <p:blipFill>
          <a:blip r:embed="rId5" cstate="print"/>
          <a:srcRect/>
          <a:stretch>
            <a:fillRect/>
          </a:stretch>
        </p:blipFill>
        <p:spPr bwMode="auto">
          <a:xfrm>
            <a:off x="8373292" y="1574127"/>
            <a:ext cx="3009810" cy="38826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this class is structured</a:t>
            </a:r>
          </a:p>
        </p:txBody>
      </p:sp>
      <p:sp>
        <p:nvSpPr>
          <p:cNvPr id="5" name="Content Placeholder 4"/>
          <p:cNvSpPr>
            <a:spLocks noGrp="1"/>
          </p:cNvSpPr>
          <p:nvPr>
            <p:ph idx="1"/>
          </p:nvPr>
        </p:nvSpPr>
        <p:spPr>
          <a:xfrm>
            <a:off x="838200" y="1825625"/>
            <a:ext cx="7382256" cy="4351338"/>
          </a:xfrm>
        </p:spPr>
        <p:txBody>
          <a:bodyPr>
            <a:normAutofit fontScale="92500" lnSpcReduction="10000"/>
          </a:bodyPr>
          <a:lstStyle/>
          <a:p>
            <a:r>
              <a:rPr lang="en-US" dirty="0"/>
              <a:t>You will get lots of practice programming</a:t>
            </a:r>
          </a:p>
          <a:p>
            <a:endParaRPr lang="en-US" dirty="0"/>
          </a:p>
          <a:p>
            <a:r>
              <a:rPr lang="en-US" dirty="0"/>
              <a:t>Homework (almost) </a:t>
            </a:r>
            <a:r>
              <a:rPr lang="en-US" b="1" i="1" u="sng" dirty="0"/>
              <a:t>every day </a:t>
            </a:r>
            <a:r>
              <a:rPr lang="en-US" dirty="0"/>
              <a:t>before class</a:t>
            </a:r>
          </a:p>
          <a:p>
            <a:pPr lvl="1"/>
            <a:r>
              <a:rPr lang="en-US" dirty="0"/>
              <a:t>Review materials on Blackboard</a:t>
            </a:r>
          </a:p>
          <a:p>
            <a:pPr lvl="1"/>
            <a:r>
              <a:rPr lang="en-US" dirty="0"/>
              <a:t>Watch a few short videos/read text</a:t>
            </a:r>
          </a:p>
          <a:p>
            <a:pPr lvl="1"/>
            <a:r>
              <a:rPr lang="en-US" dirty="0"/>
              <a:t>Take practice quizzes</a:t>
            </a:r>
          </a:p>
          <a:p>
            <a:pPr lvl="1"/>
            <a:endParaRPr lang="en-US" dirty="0"/>
          </a:p>
          <a:p>
            <a:r>
              <a:rPr lang="en-US" dirty="0"/>
              <a:t>Minimize lecture and maximize hands-on practice</a:t>
            </a:r>
          </a:p>
          <a:p>
            <a:endParaRPr lang="en-US" dirty="0"/>
          </a:p>
          <a:p>
            <a:r>
              <a:rPr lang="en-US" dirty="0"/>
              <a:t>Class materials: slides, code, </a:t>
            </a:r>
            <a:r>
              <a:rPr lang="en-US" dirty="0" err="1"/>
              <a:t>etc</a:t>
            </a:r>
            <a:r>
              <a:rPr lang="en-US" dirty="0"/>
              <a:t> are always posted after class</a:t>
            </a:r>
          </a:p>
        </p:txBody>
      </p:sp>
      <p:pic>
        <p:nvPicPr>
          <p:cNvPr id="2050" name="Picture 2" descr="http://hshawks.com/wp-content/uploads/2012/02/student_driver1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1351" y="4354869"/>
            <a:ext cx="3275203" cy="21798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75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6330</TotalTime>
  <Words>1641</Words>
  <Application>Microsoft Office PowerPoint</Application>
  <PresentationFormat>Custom</PresentationFormat>
  <Paragraphs>131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CISC 130 – Section 3</vt:lpstr>
      <vt:lpstr>Quick Introductions</vt:lpstr>
      <vt:lpstr>Stand up if ….</vt:lpstr>
      <vt:lpstr>Stand up if ….</vt:lpstr>
      <vt:lpstr>Stand up if ….</vt:lpstr>
      <vt:lpstr>Introduction, Part II</vt:lpstr>
      <vt:lpstr>Discussion</vt:lpstr>
      <vt:lpstr>How to get good at programming</vt:lpstr>
      <vt:lpstr>How this class is structured</vt:lpstr>
      <vt:lpstr>Other class details</vt:lpstr>
      <vt:lpstr>It’s Probably on the syllabus ….</vt:lpstr>
      <vt:lpstr>For tomorrow</vt:lpstr>
      <vt:lpstr>Why learn programming?</vt:lpstr>
    </vt:vector>
  </TitlesOfParts>
  <Company>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 130 – Section 3</dc:title>
  <dc:creator>Lockwood, Ann K.</dc:creator>
  <cp:lastModifiedBy>Kate Lockwood</cp:lastModifiedBy>
  <cp:revision>93</cp:revision>
  <dcterms:created xsi:type="dcterms:W3CDTF">2015-02-01T14:45:23Z</dcterms:created>
  <dcterms:modified xsi:type="dcterms:W3CDTF">2016-07-26T15:16:35Z</dcterms:modified>
</cp:coreProperties>
</file>